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59" r:id="rId4"/>
    <p:sldId id="267" r:id="rId5"/>
    <p:sldId id="263" r:id="rId6"/>
    <p:sldId id="264" r:id="rId7"/>
    <p:sldId id="268" r:id="rId8"/>
    <p:sldId id="258" r:id="rId9"/>
    <p:sldId id="269" r:id="rId10"/>
    <p:sldId id="262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48" autoAdjust="0"/>
  </p:normalViewPr>
  <p:slideViewPr>
    <p:cSldViewPr>
      <p:cViewPr varScale="1">
        <p:scale>
          <a:sx n="64" d="100"/>
          <a:sy n="64" d="100"/>
        </p:scale>
        <p:origin x="13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4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9097E4-6D29-4EE8-A26A-C6F546B9B2A9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D0B216-CE56-40C4-A8F6-80415A1506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93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66328D-D353-47A7-8F60-20E850767F4D}" type="datetimeFigureOut">
              <a:rPr lang="en-US" smtClean="0"/>
              <a:pPr/>
              <a:t>5/3/2017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DE0A50-C944-427E-A192-1794621F536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Diseases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6266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Communicable</a:t>
            </a:r>
          </a:p>
          <a:p>
            <a:pPr algn="ctr"/>
            <a:r>
              <a:rPr lang="en-US" sz="4000" dirty="0" smtClean="0"/>
              <a:t>Vs. </a:t>
            </a:r>
          </a:p>
          <a:p>
            <a:pPr algn="ctr"/>
            <a:r>
              <a:rPr lang="en-US" sz="4000" dirty="0" smtClean="0"/>
              <a:t>Non-Communicable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0" y="1295400"/>
            <a:ext cx="5486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/>
              <a:t>Wash hands often</a:t>
            </a:r>
          </a:p>
          <a:p>
            <a:pPr marL="457200" indent="-457200">
              <a:buAutoNum type="arabicPeriod"/>
            </a:pPr>
            <a:r>
              <a:rPr lang="en-US" sz="2400" dirty="0" smtClean="0"/>
              <a:t>Cover nose and mouth when you cough or sneeze</a:t>
            </a:r>
          </a:p>
          <a:p>
            <a:pPr marL="457200" indent="-457200"/>
            <a:r>
              <a:rPr lang="en-US" sz="2400" dirty="0" smtClean="0"/>
              <a:t>3.  Don’t share eating utensils, drinking glasses or food</a:t>
            </a:r>
          </a:p>
          <a:p>
            <a:pPr marL="457200" indent="-457200">
              <a:buAutoNum type="arabicPeriod" startAt="4"/>
            </a:pPr>
            <a:r>
              <a:rPr lang="en-US" sz="2400" dirty="0" smtClean="0"/>
              <a:t>Avoid bites from ticks and mosquitoes</a:t>
            </a:r>
          </a:p>
          <a:p>
            <a:pPr marL="457200" indent="-457200"/>
            <a:r>
              <a:rPr lang="en-US" sz="2400" dirty="0" smtClean="0"/>
              <a:t>5.  Get necessary </a:t>
            </a:r>
            <a:r>
              <a:rPr lang="en-US" sz="2400" b="1" dirty="0" smtClean="0"/>
              <a:t>vaccinations</a:t>
            </a:r>
          </a:p>
          <a:p>
            <a:pPr marL="457200" indent="-457200"/>
            <a:r>
              <a:rPr lang="en-US" sz="2400" dirty="0" smtClean="0"/>
              <a:t>6.  Avoid contact with people who are sick</a:t>
            </a:r>
          </a:p>
          <a:p>
            <a:pPr marL="457200" indent="-457200">
              <a:buAutoNum type="arabicPeriod" startAt="7"/>
            </a:pPr>
            <a:r>
              <a:rPr lang="en-US" sz="2400" dirty="0" smtClean="0"/>
              <a:t>Food-borne illness- Keep hot food hot (+140), keep cold food cold(-40).  Keep the kitchen/utensils clean</a:t>
            </a:r>
            <a:r>
              <a:rPr lang="en-US" sz="2400" dirty="0" smtClean="0">
                <a:sym typeface="Wingdings" pitchFamily="2" charset="2"/>
              </a:rPr>
              <a:t></a:t>
            </a:r>
            <a:endParaRPr lang="en-US" sz="2400" dirty="0" smtClean="0"/>
          </a:p>
          <a:p>
            <a:pPr marL="457200" indent="-457200">
              <a:buAutoNum type="arabicPeriod" startAt="7"/>
            </a:pPr>
            <a:r>
              <a:rPr lang="en-US" sz="2400" dirty="0" smtClean="0"/>
              <a:t>Get medical care when sick (antibiotics-when needed)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6858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What can we do to prevent </a:t>
            </a:r>
            <a:r>
              <a:rPr lang="en-US" sz="2400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disease?</a:t>
            </a:r>
            <a:endParaRPr lang="en-US" sz="2400" b="1" u="sng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Types: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>Infectious/Communicable Diseases-</a:t>
            </a:r>
            <a:r>
              <a:rPr lang="en-US" u="sng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Diseases that are caused by living organisms; </a:t>
            </a:r>
            <a:r>
              <a:rPr lang="en-US" b="1" u="sng" dirty="0" smtClean="0"/>
              <a:t>Can</a:t>
            </a:r>
            <a:r>
              <a:rPr lang="en-US" dirty="0" smtClean="0"/>
              <a:t> be passed from person to person, animal or object.</a:t>
            </a:r>
          </a:p>
          <a:p>
            <a:pPr algn="ctr">
              <a:buNone/>
            </a:pPr>
            <a:r>
              <a:rPr lang="en-US" dirty="0" smtClean="0"/>
              <a:t>VS. 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u="sng" dirty="0" smtClean="0">
                <a:solidFill>
                  <a:srgbClr val="00B050"/>
                </a:solidFill>
              </a:rPr>
              <a:t>Non-Communicable/*Lifestyle Diseases-</a:t>
            </a:r>
            <a:r>
              <a:rPr lang="en-US" u="sng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Diseases that </a:t>
            </a:r>
            <a:r>
              <a:rPr lang="en-US" b="1" u="sng" dirty="0" smtClean="0"/>
              <a:t>Cannot</a:t>
            </a:r>
            <a:r>
              <a:rPr lang="en-US" dirty="0" smtClean="0"/>
              <a:t> be passed from person to person. More likely caused by neglect of the body or other factors.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Examples of Communicable Diseases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   1. Common cold </a:t>
            </a:r>
            <a:br>
              <a:rPr lang="en-US" dirty="0" smtClean="0"/>
            </a:br>
            <a:r>
              <a:rPr lang="en-US" dirty="0" smtClean="0"/>
              <a:t>2. Hepatitis A-C </a:t>
            </a:r>
          </a:p>
          <a:p>
            <a:pPr>
              <a:buNone/>
            </a:pPr>
            <a:r>
              <a:rPr lang="en-US" dirty="0" smtClean="0"/>
              <a:t>    3. Chicken Pox </a:t>
            </a:r>
            <a:br>
              <a:rPr lang="en-US" dirty="0" smtClean="0"/>
            </a:br>
            <a:r>
              <a:rPr lang="en-US" dirty="0" smtClean="0"/>
              <a:t>4. SARS</a:t>
            </a:r>
          </a:p>
          <a:p>
            <a:pPr>
              <a:buNone/>
            </a:pPr>
            <a:r>
              <a:rPr lang="en-US" dirty="0" smtClean="0"/>
              <a:t>    5. Flu </a:t>
            </a:r>
            <a:br>
              <a:rPr lang="en-US" dirty="0" smtClean="0"/>
            </a:br>
            <a:r>
              <a:rPr lang="en-US" dirty="0" smtClean="0"/>
              <a:t>6. Mumps 				</a:t>
            </a:r>
            <a:br>
              <a:rPr lang="en-US" dirty="0" smtClean="0"/>
            </a:br>
            <a:r>
              <a:rPr lang="en-US" dirty="0" smtClean="0"/>
              <a:t>7. Malaria </a:t>
            </a:r>
            <a:br>
              <a:rPr lang="en-US" dirty="0" smtClean="0"/>
            </a:br>
            <a:r>
              <a:rPr lang="en-US" dirty="0" smtClean="0"/>
              <a:t>8. Herpes </a:t>
            </a:r>
            <a:br>
              <a:rPr lang="en-US" dirty="0" smtClean="0"/>
            </a:br>
            <a:r>
              <a:rPr lang="en-US" dirty="0" smtClean="0"/>
              <a:t>9. STD </a:t>
            </a:r>
            <a:br>
              <a:rPr lang="en-US" dirty="0" smtClean="0"/>
            </a:br>
            <a:r>
              <a:rPr lang="en-US" dirty="0" smtClean="0"/>
              <a:t>10. </a:t>
            </a:r>
            <a:r>
              <a:rPr lang="en-US" dirty="0" smtClean="0"/>
              <a:t>Measles</a:t>
            </a:r>
          </a:p>
          <a:p>
            <a:pPr>
              <a:buNone/>
            </a:pPr>
            <a:r>
              <a:rPr lang="en-US" dirty="0" smtClean="0"/>
              <a:t>    11. </a:t>
            </a:r>
            <a:r>
              <a:rPr lang="en-US" dirty="0" err="1" smtClean="0"/>
              <a:t>Lymes</a:t>
            </a:r>
            <a:r>
              <a:rPr lang="en-US" dirty="0" smtClean="0"/>
              <a:t> Disease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10000" y="3505200"/>
            <a:ext cx="4714793" cy="2989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686800" cy="4922520"/>
          </a:xfrm>
        </p:spPr>
        <p:txBody>
          <a:bodyPr/>
          <a:lstStyle/>
          <a:p>
            <a:pPr>
              <a:buNone/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PATHOGENS – What causes the disease: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2521059"/>
            <a:ext cx="8534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charset="2"/>
              <a:buChar char="n"/>
              <a:defRPr/>
            </a:pPr>
            <a:r>
              <a:rPr lang="en-US" sz="2800" b="1" dirty="0"/>
              <a:t>Viruses </a:t>
            </a:r>
            <a:r>
              <a:rPr lang="en-US" dirty="0"/>
              <a:t>(genetic </a:t>
            </a:r>
            <a:r>
              <a:rPr lang="en-US" dirty="0" smtClean="0"/>
              <a:t>material that invades </a:t>
            </a:r>
            <a:r>
              <a:rPr lang="en-US" dirty="0"/>
              <a:t>cells &amp; </a:t>
            </a:r>
            <a:r>
              <a:rPr lang="en-US" dirty="0" smtClean="0"/>
              <a:t>multiplies – </a:t>
            </a:r>
            <a:r>
              <a:rPr lang="en-US" dirty="0" err="1" smtClean="0"/>
              <a:t>ie</a:t>
            </a:r>
            <a:r>
              <a:rPr lang="en-US" dirty="0" smtClean="0"/>
              <a:t>. cold, flu)</a:t>
            </a:r>
            <a:endParaRPr lang="en-US" dirty="0"/>
          </a:p>
          <a:p>
            <a:pPr>
              <a:buFont typeface="Wingdings" charset="2"/>
              <a:buChar char="n"/>
              <a:defRPr/>
            </a:pPr>
            <a:r>
              <a:rPr lang="en-US" sz="2800" b="1" dirty="0"/>
              <a:t>Bacteria </a:t>
            </a:r>
            <a:r>
              <a:rPr lang="en-US" sz="1600" dirty="0"/>
              <a:t>(single celled organisms * </a:t>
            </a:r>
            <a:r>
              <a:rPr lang="en-US" sz="1600" dirty="0" smtClean="0"/>
              <a:t>like warm</a:t>
            </a:r>
            <a:r>
              <a:rPr lang="en-US" sz="1600" dirty="0"/>
              <a:t>, dark moist </a:t>
            </a:r>
            <a:r>
              <a:rPr lang="en-US" sz="1600" dirty="0" smtClean="0"/>
              <a:t>environment – strep, e-coli,  </a:t>
            </a:r>
            <a:endParaRPr lang="en-US" sz="1600" dirty="0"/>
          </a:p>
          <a:p>
            <a:pPr>
              <a:buFont typeface="Wingdings" charset="2"/>
              <a:buChar char="n"/>
              <a:defRPr/>
            </a:pPr>
            <a:r>
              <a:rPr lang="en-US" sz="2800" b="1" dirty="0"/>
              <a:t>Fungi </a:t>
            </a:r>
            <a:r>
              <a:rPr lang="en-US" sz="1600" dirty="0" smtClean="0"/>
              <a:t>(Examples: mushrooms, mold / mildew- live in air, soil, plants &amp; water) Can produce infections in lungs or on skin…athletes foot, yeast infections )</a:t>
            </a:r>
            <a:endParaRPr lang="en-US" sz="1600" dirty="0"/>
          </a:p>
          <a:p>
            <a:pPr>
              <a:buFont typeface="Wingdings" charset="2"/>
              <a:buChar char="n"/>
              <a:defRPr/>
            </a:pPr>
            <a:r>
              <a:rPr lang="en-US" sz="2800" b="1" dirty="0"/>
              <a:t>Protozoa </a:t>
            </a:r>
            <a:r>
              <a:rPr lang="en-US" sz="1600" dirty="0" smtClean="0"/>
              <a:t>(* Parasitic diseases-microscopic </a:t>
            </a:r>
            <a:r>
              <a:rPr lang="en-US" sz="1600" dirty="0"/>
              <a:t>animals; </a:t>
            </a:r>
            <a:r>
              <a:rPr lang="en-US" sz="1600" dirty="0" smtClean="0"/>
              <a:t>amebas…(</a:t>
            </a:r>
            <a:r>
              <a:rPr lang="en-US" sz="1600" dirty="0" err="1" smtClean="0"/>
              <a:t>ie</a:t>
            </a:r>
            <a:r>
              <a:rPr lang="en-US" sz="1600" dirty="0" smtClean="0"/>
              <a:t>.*</a:t>
            </a:r>
            <a:r>
              <a:rPr lang="en-US" sz="1600" dirty="0" err="1" smtClean="0"/>
              <a:t>Giardia</a:t>
            </a:r>
            <a:r>
              <a:rPr lang="en-US" sz="1600" dirty="0" smtClean="0"/>
              <a:t> –infection of the sm. intestine*Malaria- tropical areas /from mosquitoes/ fever .</a:t>
            </a:r>
            <a:r>
              <a:rPr lang="en-US" sz="1600" dirty="0" err="1" smtClean="0"/>
              <a:t>Trichomoniasis</a:t>
            </a:r>
            <a:r>
              <a:rPr lang="en-US" sz="1600" dirty="0" smtClean="0"/>
              <a:t>-STI).  </a:t>
            </a:r>
          </a:p>
          <a:p>
            <a:pPr>
              <a:buFont typeface="Wingdings" charset="2"/>
              <a:buChar char="n"/>
              <a:defRPr/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Host-  The infected person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Tricia_Koski\Desktop\thumbnail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800601"/>
            <a:ext cx="2000250" cy="2009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Immune System: What does it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8686800" cy="4389120"/>
          </a:xfrm>
        </p:spPr>
        <p:txBody>
          <a:bodyPr/>
          <a:lstStyle/>
          <a:p>
            <a:r>
              <a:rPr lang="en-US" sz="2800" dirty="0" smtClean="0"/>
              <a:t>The immune system is a combination of body defenses made up of cells, tissues and organs that fight off germs…</a:t>
            </a:r>
            <a:endParaRPr lang="en-US" dirty="0"/>
          </a:p>
        </p:txBody>
      </p:sp>
      <p:pic>
        <p:nvPicPr>
          <p:cNvPr id="4" name="Picture 3" descr="images-17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23892" y="3962400"/>
            <a:ext cx="239150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3383280"/>
            <a:ext cx="6248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Immunity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dirty="0"/>
              <a:t>B</a:t>
            </a:r>
            <a:r>
              <a:rPr lang="en-US" dirty="0" smtClean="0"/>
              <a:t>ody’s </a:t>
            </a:r>
            <a:r>
              <a:rPr lang="en-US" dirty="0" smtClean="0"/>
              <a:t>ability to resist germs that cause a certain disease.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Antibodies </a:t>
            </a:r>
            <a:r>
              <a:rPr lang="en-US" dirty="0" smtClean="0"/>
              <a:t>– </a:t>
            </a:r>
            <a:r>
              <a:rPr lang="en-US" dirty="0" smtClean="0"/>
              <a:t>Proteins </a:t>
            </a:r>
            <a:r>
              <a:rPr lang="en-US" dirty="0" smtClean="0"/>
              <a:t>produced to fight a particular antigen</a:t>
            </a:r>
          </a:p>
          <a:p>
            <a:r>
              <a:rPr lang="en-US" dirty="0" smtClean="0"/>
              <a:t>(substances that send the immune system into action.)</a:t>
            </a:r>
          </a:p>
          <a:p>
            <a:r>
              <a:rPr lang="en-US" u="sng" dirty="0" smtClean="0">
                <a:solidFill>
                  <a:srgbClr val="7030A0"/>
                </a:solidFill>
              </a:rPr>
              <a:t>Lymphocytes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– </a:t>
            </a:r>
            <a:r>
              <a:rPr lang="en-US" dirty="0" smtClean="0"/>
              <a:t>Special </a:t>
            </a:r>
            <a:r>
              <a:rPr lang="en-US" dirty="0" smtClean="0"/>
              <a:t>white blood cells that attack germs and kill them off.</a:t>
            </a:r>
          </a:p>
          <a:p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</a:rPr>
              <a:t>Vaccines </a:t>
            </a:r>
            <a:r>
              <a:rPr lang="en-US" dirty="0" smtClean="0"/>
              <a:t>– </a:t>
            </a:r>
            <a:r>
              <a:rPr lang="en-US" dirty="0" smtClean="0"/>
              <a:t>Preparation </a:t>
            </a:r>
            <a:r>
              <a:rPr lang="en-US" dirty="0" smtClean="0"/>
              <a:t>of killed or weakened germs injected into the body to produce antibodies.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9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Immune System: </a:t>
            </a:r>
            <a:r>
              <a:rPr lang="en-US" sz="4400" b="1" i="1" dirty="0" smtClean="0">
                <a:solidFill>
                  <a:srgbClr val="FF6600"/>
                </a:solidFill>
              </a:rPr>
              <a:t>Body’s First line of Defense: </a:t>
            </a:r>
            <a:r>
              <a:rPr lang="en-US" sz="5400" b="1" i="1" dirty="0" smtClean="0">
                <a:solidFill>
                  <a:srgbClr val="FF6600"/>
                </a:solidFill>
              </a:rPr>
              <a:t/>
            </a:r>
            <a:br>
              <a:rPr lang="en-US" sz="5400" b="1" i="1" dirty="0" smtClean="0">
                <a:solidFill>
                  <a:srgbClr val="FF6600"/>
                </a:solidFill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438400"/>
            <a:ext cx="5943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Tears, Mucus &amp; Saliva</a:t>
            </a: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Skin</a:t>
            </a: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Cilia</a:t>
            </a: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Stomach Acids</a:t>
            </a:r>
            <a:endParaRPr lang="en-US" sz="16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Urine</a:t>
            </a: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Friendly Bacteria</a:t>
            </a:r>
          </a:p>
          <a:p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White blood cells 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Neutrophils</a:t>
            </a:r>
            <a:r>
              <a:rPr lang="en-US" sz="2400" b="1" i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Content Placeholder 4" descr="shingles_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46138" y="3124200"/>
            <a:ext cx="3364173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Non-Communicable or </a:t>
            </a:r>
            <a:br>
              <a:rPr lang="en-US" dirty="0" smtClean="0"/>
            </a:br>
            <a:r>
              <a:rPr lang="en-US" dirty="0" smtClean="0"/>
              <a:t>Lifestyle Diseases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Diabetes</a:t>
            </a:r>
          </a:p>
          <a:p>
            <a:pPr lvl="1"/>
            <a:r>
              <a:rPr lang="en-US" sz="2000" dirty="0" smtClean="0"/>
              <a:t>Type 1</a:t>
            </a:r>
          </a:p>
          <a:p>
            <a:pPr lvl="1"/>
            <a:r>
              <a:rPr lang="en-US" sz="2000" dirty="0" smtClean="0"/>
              <a:t>Type 2</a:t>
            </a:r>
          </a:p>
          <a:p>
            <a:pPr lvl="1"/>
            <a:r>
              <a:rPr lang="en-US" sz="2000" dirty="0" smtClean="0"/>
              <a:t>Gestational</a:t>
            </a:r>
          </a:p>
          <a:p>
            <a:r>
              <a:rPr lang="en-US" sz="2400" dirty="0" smtClean="0"/>
              <a:t>  Cardiovascular Disease</a:t>
            </a:r>
          </a:p>
          <a:p>
            <a:r>
              <a:rPr lang="en-US" sz="2400" dirty="0" smtClean="0"/>
              <a:t>  Cancer </a:t>
            </a:r>
            <a:r>
              <a:rPr lang="en-US" sz="2000" dirty="0" smtClean="0"/>
              <a:t>(Skin, Colon, Breast, Testicular, etc.)</a:t>
            </a:r>
          </a:p>
          <a:p>
            <a:pPr lvl="1"/>
            <a:r>
              <a:rPr lang="en-US" sz="1600" dirty="0" smtClean="0"/>
              <a:t>Self Examinations!!</a:t>
            </a:r>
          </a:p>
          <a:p>
            <a:r>
              <a:rPr lang="en-US" sz="2400" dirty="0" smtClean="0"/>
              <a:t>  Stroke </a:t>
            </a:r>
          </a:p>
          <a:p>
            <a:r>
              <a:rPr lang="en-US" sz="2400" dirty="0" smtClean="0"/>
              <a:t>  </a:t>
            </a:r>
            <a:r>
              <a:rPr lang="en-US" sz="2400" dirty="0" smtClean="0"/>
              <a:t>Hypertension (high blood pressure)</a:t>
            </a:r>
            <a:endParaRPr lang="en-US" sz="2400" dirty="0" smtClean="0"/>
          </a:p>
          <a:p>
            <a:r>
              <a:rPr lang="en-US" sz="2400" dirty="0" smtClean="0"/>
              <a:t>  Heart Attack</a:t>
            </a:r>
          </a:p>
          <a:p>
            <a:r>
              <a:rPr lang="en-US" sz="2400" dirty="0" smtClean="0"/>
              <a:t>  Emphysema</a:t>
            </a:r>
          </a:p>
          <a:p>
            <a:r>
              <a:rPr lang="en-US" dirty="0" smtClean="0"/>
              <a:t>  Obesity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Non-Communicable Disease Causes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u="sng" dirty="0" smtClean="0"/>
              <a:t>Uncontrollable: </a:t>
            </a:r>
            <a:endParaRPr lang="en-US" sz="3200" u="sng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u="sng" dirty="0" smtClean="0"/>
              <a:t>Controllable (choices)</a:t>
            </a:r>
            <a:endParaRPr lang="en-US" sz="32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3733800" cy="3845720"/>
          </a:xfrm>
        </p:spPr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Genetics</a:t>
            </a:r>
          </a:p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Family History</a:t>
            </a:r>
          </a:p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Age</a:t>
            </a:r>
          </a:p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Gender</a:t>
            </a:r>
          </a:p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Race</a:t>
            </a:r>
          </a:p>
          <a:p>
            <a:pPr>
              <a:buFont typeface="Wingdings" charset="2"/>
              <a:buChar char="n"/>
              <a:defRPr/>
            </a:pPr>
            <a:r>
              <a:rPr lang="en-US" sz="3200" dirty="0" smtClean="0"/>
              <a:t>Environment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>
            <a:normAutofit lnSpcReduction="10000"/>
          </a:bodyPr>
          <a:lstStyle/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Diet/Exercise 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Lifestyle Behaviors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Weight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Blood Pressure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Tobacco/Alcohol/Drug Use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Stress Levels</a:t>
            </a:r>
          </a:p>
          <a:p>
            <a:pPr>
              <a:buFont typeface="Wingdings" charset="2"/>
              <a:buChar char="n"/>
              <a:defRPr/>
            </a:pPr>
            <a:r>
              <a:rPr lang="en-US" sz="2800" dirty="0" smtClean="0"/>
              <a:t>Environment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3 main Causes Of Lifestyle Diseases 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fontScale="92500"/>
          </a:bodyPr>
          <a:lstStyle/>
          <a:p>
            <a:r>
              <a:rPr lang="en-US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Choices  </a:t>
            </a:r>
            <a:r>
              <a:rPr lang="en-US" dirty="0" smtClean="0"/>
              <a:t>-(Controllable Factors in your life)</a:t>
            </a:r>
          </a:p>
          <a:p>
            <a:r>
              <a:rPr lang="en-US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Heredity </a:t>
            </a: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– </a:t>
            </a:r>
            <a:r>
              <a:rPr lang="en-US" dirty="0" smtClean="0"/>
              <a:t>(Know your family history *Early diagnosis)</a:t>
            </a:r>
          </a:p>
          <a:p>
            <a:r>
              <a:rPr lang="en-US" b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Environment </a:t>
            </a:r>
            <a:r>
              <a:rPr lang="en-US" dirty="0" smtClean="0"/>
              <a:t>– (Avoid unhealthy-Pollution, Mold, Smoke etc.!)</a:t>
            </a:r>
          </a:p>
          <a:p>
            <a:endParaRPr lang="en-US" b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3600" b="1" u="sng" dirty="0" smtClean="0">
                <a:solidFill>
                  <a:schemeClr val="bg2">
                    <a:lumMod val="25000"/>
                  </a:schemeClr>
                </a:solidFill>
              </a:rPr>
              <a:t>Prevention:  </a:t>
            </a:r>
          </a:p>
          <a:p>
            <a:pPr>
              <a:buNone/>
            </a:pPr>
            <a:r>
              <a:rPr lang="en-US" sz="2800" dirty="0" smtClean="0"/>
              <a:t>-Diet -</a:t>
            </a:r>
            <a:r>
              <a:rPr lang="en-US" sz="2400" dirty="0" smtClean="0"/>
              <a:t>(low in saturated fat, high in fiber/fruits &amp; veggies + fish oil )</a:t>
            </a:r>
          </a:p>
          <a:p>
            <a:pPr>
              <a:buNone/>
            </a:pPr>
            <a:r>
              <a:rPr lang="en-US" dirty="0" smtClean="0"/>
              <a:t>-</a:t>
            </a:r>
            <a:r>
              <a:rPr lang="en-US" sz="2800" dirty="0" smtClean="0"/>
              <a:t>Exercise -</a:t>
            </a:r>
            <a:r>
              <a:rPr lang="en-US" dirty="0" smtClean="0"/>
              <a:t> </a:t>
            </a:r>
            <a:r>
              <a:rPr lang="en-US" sz="2400" dirty="0" smtClean="0"/>
              <a:t>(3-4 x a week, moderate to high intensity)</a:t>
            </a:r>
          </a:p>
          <a:p>
            <a:pPr>
              <a:buNone/>
            </a:pPr>
            <a:r>
              <a:rPr lang="en-US" sz="2800" dirty="0" smtClean="0"/>
              <a:t>-Weight </a:t>
            </a:r>
            <a:r>
              <a:rPr lang="en-US" dirty="0" smtClean="0"/>
              <a:t>- </a:t>
            </a:r>
            <a:r>
              <a:rPr lang="en-US" sz="2400" dirty="0" smtClean="0"/>
              <a:t>a BMI of 30 or higher is considered unhealthy</a:t>
            </a:r>
            <a:r>
              <a:rPr lang="en-US" sz="2400" dirty="0" smtClean="0">
                <a:sym typeface="Wingdings" pitchFamily="2" charset="2"/>
              </a:rPr>
              <a:t></a:t>
            </a:r>
            <a:endParaRPr lang="en-US" sz="2400" dirty="0" smtClean="0"/>
          </a:p>
          <a:p>
            <a:endParaRPr lang="en-US" b="1" u="sng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1026" name="Picture 2" descr="C:\Documents and Settings\Tricia_Koski\Desktop\MR9002868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276600"/>
            <a:ext cx="20574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585</TotalTime>
  <Words>517</Words>
  <Application>Microsoft Office PowerPoint</Application>
  <PresentationFormat>On-screen Show (4:3)</PresentationFormat>
  <Paragraphs>84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Constantia</vt:lpstr>
      <vt:lpstr>Wingdings</vt:lpstr>
      <vt:lpstr>Wingdings 2</vt:lpstr>
      <vt:lpstr>Flow</vt:lpstr>
      <vt:lpstr>Diseases</vt:lpstr>
      <vt:lpstr>2 Types: </vt:lpstr>
      <vt:lpstr>Examples of Communicable Diseases</vt:lpstr>
      <vt:lpstr>Pathogens</vt:lpstr>
      <vt:lpstr>Immune System: What does it do?</vt:lpstr>
      <vt:lpstr>  The Immune System: Body’s First line of Defense:  </vt:lpstr>
      <vt:lpstr>Examples of Non-Communicable or  Lifestyle Diseases</vt:lpstr>
      <vt:lpstr>Non-Communicable Disease Causes</vt:lpstr>
      <vt:lpstr>3 main Causes Of Lifestyle Diseases  </vt:lpstr>
      <vt:lpstr>PowerPoint Presentation</vt:lpstr>
    </vt:vector>
  </TitlesOfParts>
  <Company>ISD11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bhs</dc:creator>
  <cp:lastModifiedBy>Olson, Christina</cp:lastModifiedBy>
  <cp:revision>59</cp:revision>
  <dcterms:created xsi:type="dcterms:W3CDTF">2012-10-04T12:53:02Z</dcterms:created>
  <dcterms:modified xsi:type="dcterms:W3CDTF">2017-05-03T18:46:06Z</dcterms:modified>
</cp:coreProperties>
</file>